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5"/>
  </p:notesMasterIdLst>
  <p:sldIdLst>
    <p:sldId id="256" r:id="rId2"/>
    <p:sldId id="258" r:id="rId3"/>
    <p:sldId id="259" r:id="rId4"/>
    <p:sldId id="262" r:id="rId5"/>
    <p:sldId id="260" r:id="rId6"/>
    <p:sldId id="261" r:id="rId7"/>
    <p:sldId id="270" r:id="rId8"/>
    <p:sldId id="263" r:id="rId9"/>
    <p:sldId id="264" r:id="rId10"/>
    <p:sldId id="265" r:id="rId11"/>
    <p:sldId id="266" r:id="rId12"/>
    <p:sldId id="267"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78650" autoAdjust="0"/>
  </p:normalViewPr>
  <p:slideViewPr>
    <p:cSldViewPr snapToGrid="0">
      <p:cViewPr varScale="1">
        <p:scale>
          <a:sx n="58" d="100"/>
          <a:sy n="58" d="100"/>
        </p:scale>
        <p:origin x="1218"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jpg>
</file>

<file path=ppt/media/image6.jpg>
</file>

<file path=ppt/media/image7.png>
</file>

<file path=ppt/media/image8.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2683BD-D07C-45C2-B82A-5651C879E7D3}" type="datetimeFigureOut">
              <a:rPr lang="en-US" smtClean="0"/>
              <a:t>25-Nov-15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F5F2E7-D7B5-42B8-B9D7-C0250BD3EAB4}" type="slidenum">
              <a:rPr lang="en-US" smtClean="0"/>
              <a:t>‹#›</a:t>
            </a:fld>
            <a:endParaRPr lang="en-US"/>
          </a:p>
        </p:txBody>
      </p:sp>
    </p:spTree>
    <p:extLst>
      <p:ext uri="{BB962C8B-B14F-4D97-AF65-F5344CB8AC3E}">
        <p14:creationId xmlns:p14="http://schemas.microsoft.com/office/powerpoint/2010/main" val="7749795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PT" dirty="0" smtClean="0"/>
              <a:t>Olá a todos, o</a:t>
            </a:r>
            <a:r>
              <a:rPr lang="pt-PT" baseline="0" dirty="0" smtClean="0"/>
              <a:t> meu nome é João Carlos Santos e neste vídeo venho-vos falar da minha dissertação: Processamento concorrente de vídeo do MEO Kanal</a:t>
            </a:r>
          </a:p>
          <a:p>
            <a:r>
              <a:rPr lang="pt-BR" sz="1200" b="0" i="0" kern="1200" dirty="0" smtClean="0">
                <a:solidFill>
                  <a:schemeClr val="tx1"/>
                </a:solidFill>
                <a:effectLst/>
                <a:latin typeface="+mn-lt"/>
                <a:ea typeface="+mn-ea"/>
                <a:cs typeface="+mn-cs"/>
              </a:rPr>
              <a:t>Esta dissertação está</a:t>
            </a:r>
            <a:r>
              <a:rPr lang="pt-BR" sz="1200" b="0" i="0" kern="1200" baseline="0" dirty="0" smtClean="0">
                <a:solidFill>
                  <a:schemeClr val="tx1"/>
                </a:solidFill>
                <a:effectLst/>
                <a:latin typeface="+mn-lt"/>
                <a:ea typeface="+mn-ea"/>
                <a:cs typeface="+mn-cs"/>
              </a:rPr>
              <a:t> inserida </a:t>
            </a:r>
            <a:r>
              <a:rPr lang="pt-BR" sz="1200" b="0" i="0" kern="1200" dirty="0" smtClean="0">
                <a:solidFill>
                  <a:schemeClr val="tx1"/>
                </a:solidFill>
                <a:effectLst/>
                <a:latin typeface="+mn-lt"/>
                <a:ea typeface="+mn-ea"/>
                <a:cs typeface="+mn-cs"/>
              </a:rPr>
              <a:t>no âmbito do SapoLabs, inserido no projeto "ELEGANT : MEO KanaL vidEo processinG optimizAtioN by Parallel compuTing”</a:t>
            </a:r>
            <a:endParaRPr lang="en-US" dirty="0"/>
          </a:p>
        </p:txBody>
      </p:sp>
      <p:sp>
        <p:nvSpPr>
          <p:cNvPr id="4" name="Slide Number Placeholder 3"/>
          <p:cNvSpPr>
            <a:spLocks noGrp="1"/>
          </p:cNvSpPr>
          <p:nvPr>
            <p:ph type="sldNum" sz="quarter" idx="10"/>
          </p:nvPr>
        </p:nvSpPr>
        <p:spPr/>
        <p:txBody>
          <a:bodyPr/>
          <a:lstStyle/>
          <a:p>
            <a:fld id="{06F5F2E7-D7B5-42B8-B9D7-C0250BD3EAB4}" type="slidenum">
              <a:rPr lang="en-US" smtClean="0"/>
              <a:t>1</a:t>
            </a:fld>
            <a:endParaRPr lang="en-US"/>
          </a:p>
        </p:txBody>
      </p:sp>
    </p:spTree>
    <p:extLst>
      <p:ext uri="{BB962C8B-B14F-4D97-AF65-F5344CB8AC3E}">
        <p14:creationId xmlns:p14="http://schemas.microsoft.com/office/powerpoint/2010/main" val="71833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PT" dirty="0" smtClean="0"/>
              <a:t>Para determinar a melhor solução possível, serão testadas várias técnicas de escalamento</a:t>
            </a:r>
            <a:r>
              <a:rPr lang="pt-PT" baseline="0" dirty="0" smtClean="0"/>
              <a:t> de modo a maximizar a Qualidade do Serviço. Por isto entendemos tentar aproximar ao máximo o tempo de processamento concorrente ao que seria o tempo de processamento sem concorrência.</a:t>
            </a:r>
            <a:endParaRPr lang="en-US" dirty="0"/>
          </a:p>
        </p:txBody>
      </p:sp>
      <p:sp>
        <p:nvSpPr>
          <p:cNvPr id="4" name="Slide Number Placeholder 3"/>
          <p:cNvSpPr>
            <a:spLocks noGrp="1"/>
          </p:cNvSpPr>
          <p:nvPr>
            <p:ph type="sldNum" sz="quarter" idx="10"/>
          </p:nvPr>
        </p:nvSpPr>
        <p:spPr/>
        <p:txBody>
          <a:bodyPr/>
          <a:lstStyle/>
          <a:p>
            <a:fld id="{06F5F2E7-D7B5-42B8-B9D7-C0250BD3EAB4}" type="slidenum">
              <a:rPr lang="en-US" smtClean="0"/>
              <a:t>10</a:t>
            </a:fld>
            <a:endParaRPr lang="en-US"/>
          </a:p>
        </p:txBody>
      </p:sp>
    </p:spTree>
    <p:extLst>
      <p:ext uri="{BB962C8B-B14F-4D97-AF65-F5344CB8AC3E}">
        <p14:creationId xmlns:p14="http://schemas.microsoft.com/office/powerpoint/2010/main" val="28294405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PT" dirty="0" smtClean="0"/>
              <a:t>Para garantir que a simulação se aproxima ao máximo do caso real, os testes serão feitos com uma grande variedade de ficheiros de vídeo nos mais variados formatos, durações e codificações.</a:t>
            </a:r>
            <a:endParaRPr lang="en-US" dirty="0"/>
          </a:p>
        </p:txBody>
      </p:sp>
      <p:sp>
        <p:nvSpPr>
          <p:cNvPr id="4" name="Slide Number Placeholder 3"/>
          <p:cNvSpPr>
            <a:spLocks noGrp="1"/>
          </p:cNvSpPr>
          <p:nvPr>
            <p:ph type="sldNum" sz="quarter" idx="10"/>
          </p:nvPr>
        </p:nvSpPr>
        <p:spPr/>
        <p:txBody>
          <a:bodyPr/>
          <a:lstStyle/>
          <a:p>
            <a:fld id="{06F5F2E7-D7B5-42B8-B9D7-C0250BD3EAB4}" type="slidenum">
              <a:rPr lang="en-US" smtClean="0"/>
              <a:t>11</a:t>
            </a:fld>
            <a:endParaRPr lang="en-US"/>
          </a:p>
        </p:txBody>
      </p:sp>
    </p:spTree>
    <p:extLst>
      <p:ext uri="{BB962C8B-B14F-4D97-AF65-F5344CB8AC3E}">
        <p14:creationId xmlns:p14="http://schemas.microsoft.com/office/powerpoint/2010/main" val="16990200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PT" dirty="0" smtClean="0"/>
              <a:t>Finalmente, o resultado esperado será acima de tudo, uma melhor qualidade de serviço para todos os clientes, que se deverá traduzir num menor tempo de espera. Devido paralelização</a:t>
            </a:r>
            <a:r>
              <a:rPr lang="pt-PT" baseline="0" dirty="0" smtClean="0"/>
              <a:t> do processo, o balanceamento de carga será também distribuído de uma forma mais equilibrada. Finalmente, caso os servidores não estejam sobrecarregados, o tempo de processamento dos ficheiros tenderá também a diminuir para valores abaixo dos esperados.</a:t>
            </a:r>
            <a:endParaRPr lang="en-US" dirty="0"/>
          </a:p>
        </p:txBody>
      </p:sp>
      <p:sp>
        <p:nvSpPr>
          <p:cNvPr id="4" name="Slide Number Placeholder 3"/>
          <p:cNvSpPr>
            <a:spLocks noGrp="1"/>
          </p:cNvSpPr>
          <p:nvPr>
            <p:ph type="sldNum" sz="quarter" idx="10"/>
          </p:nvPr>
        </p:nvSpPr>
        <p:spPr/>
        <p:txBody>
          <a:bodyPr/>
          <a:lstStyle/>
          <a:p>
            <a:fld id="{06F5F2E7-D7B5-42B8-B9D7-C0250BD3EAB4}" type="slidenum">
              <a:rPr lang="en-US" smtClean="0"/>
              <a:t>12</a:t>
            </a:fld>
            <a:endParaRPr lang="en-US"/>
          </a:p>
        </p:txBody>
      </p:sp>
    </p:spTree>
    <p:extLst>
      <p:ext uri="{BB962C8B-B14F-4D97-AF65-F5344CB8AC3E}">
        <p14:creationId xmlns:p14="http://schemas.microsoft.com/office/powerpoint/2010/main" val="14536084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PT" dirty="0" smtClean="0"/>
              <a:t>Por mim é tudo. Para qualquer questão não hesitem em contactar-me.</a:t>
            </a:r>
            <a:r>
              <a:rPr lang="pt-PT" baseline="0" dirty="0" smtClean="0"/>
              <a:t> Obrigado.</a:t>
            </a:r>
            <a:endParaRPr lang="en-US" dirty="0"/>
          </a:p>
        </p:txBody>
      </p:sp>
      <p:sp>
        <p:nvSpPr>
          <p:cNvPr id="4" name="Slide Number Placeholder 3"/>
          <p:cNvSpPr>
            <a:spLocks noGrp="1"/>
          </p:cNvSpPr>
          <p:nvPr>
            <p:ph type="sldNum" sz="quarter" idx="10"/>
          </p:nvPr>
        </p:nvSpPr>
        <p:spPr/>
        <p:txBody>
          <a:bodyPr/>
          <a:lstStyle/>
          <a:p>
            <a:fld id="{06F5F2E7-D7B5-42B8-B9D7-C0250BD3EAB4}" type="slidenum">
              <a:rPr lang="en-US" smtClean="0"/>
              <a:t>13</a:t>
            </a:fld>
            <a:endParaRPr lang="en-US"/>
          </a:p>
        </p:txBody>
      </p:sp>
    </p:spTree>
    <p:extLst>
      <p:ext uri="{BB962C8B-B14F-4D97-AF65-F5344CB8AC3E}">
        <p14:creationId xmlns:p14="http://schemas.microsoft.com/office/powerpoint/2010/main" val="17036973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PT" dirty="0" smtClean="0"/>
              <a:t>Hoje em dia existe uma grande variedade de serviços que permitem a um utilizador fazer o upload</a:t>
            </a:r>
            <a:r>
              <a:rPr lang="pt-PT" baseline="0" dirty="0" smtClean="0"/>
              <a:t> de vídeos seus para mais tarde serem visualizados em qualquer situação, desde que se tenha acesso à internet. É o caso do Youtube, do DailyMotion, do Vimeo e do MEO Kanal, entre muitos outros.</a:t>
            </a:r>
            <a:endParaRPr lang="en-US" dirty="0"/>
          </a:p>
        </p:txBody>
      </p:sp>
      <p:sp>
        <p:nvSpPr>
          <p:cNvPr id="4" name="Slide Number Placeholder 3"/>
          <p:cNvSpPr>
            <a:spLocks noGrp="1"/>
          </p:cNvSpPr>
          <p:nvPr>
            <p:ph type="sldNum" sz="quarter" idx="10"/>
          </p:nvPr>
        </p:nvSpPr>
        <p:spPr/>
        <p:txBody>
          <a:bodyPr/>
          <a:lstStyle/>
          <a:p>
            <a:fld id="{06F5F2E7-D7B5-42B8-B9D7-C0250BD3EAB4}" type="slidenum">
              <a:rPr lang="en-US" smtClean="0"/>
              <a:t>2</a:t>
            </a:fld>
            <a:endParaRPr lang="en-US"/>
          </a:p>
        </p:txBody>
      </p:sp>
    </p:spTree>
    <p:extLst>
      <p:ext uri="{BB962C8B-B14F-4D97-AF65-F5344CB8AC3E}">
        <p14:creationId xmlns:p14="http://schemas.microsoft.com/office/powerpoint/2010/main" val="3321319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PT" dirty="0" smtClean="0"/>
              <a:t>Os servidores responsáveis por</a:t>
            </a:r>
            <a:r>
              <a:rPr lang="pt-PT" baseline="0" dirty="0" smtClean="0"/>
              <a:t> estes serviços têm que diariamente dispender de um esforço computacional elevado associado ao armazenamento, classificação, descodificação e reprodução dos conteúdos, quer a nível de processamento, quer a nível de transferência de dados</a:t>
            </a:r>
            <a:endParaRPr lang="en-US" dirty="0"/>
          </a:p>
        </p:txBody>
      </p:sp>
      <p:sp>
        <p:nvSpPr>
          <p:cNvPr id="4" name="Slide Number Placeholder 3"/>
          <p:cNvSpPr>
            <a:spLocks noGrp="1"/>
          </p:cNvSpPr>
          <p:nvPr>
            <p:ph type="sldNum" sz="quarter" idx="10"/>
          </p:nvPr>
        </p:nvSpPr>
        <p:spPr/>
        <p:txBody>
          <a:bodyPr/>
          <a:lstStyle/>
          <a:p>
            <a:fld id="{06F5F2E7-D7B5-42B8-B9D7-C0250BD3EAB4}" type="slidenum">
              <a:rPr lang="en-US" smtClean="0"/>
              <a:t>3</a:t>
            </a:fld>
            <a:endParaRPr lang="en-US"/>
          </a:p>
        </p:txBody>
      </p:sp>
    </p:spTree>
    <p:extLst>
      <p:ext uri="{BB962C8B-B14F-4D97-AF65-F5344CB8AC3E}">
        <p14:creationId xmlns:p14="http://schemas.microsoft.com/office/powerpoint/2010/main" val="31053133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l">
              <a:buNone/>
            </a:pPr>
            <a:r>
              <a:rPr lang="pt-PT" dirty="0" smtClean="0"/>
              <a:t>Tendo em conta que estamos a falar de sistemas multi-utilizador,</a:t>
            </a:r>
            <a:r>
              <a:rPr lang="pt-PT" baseline="0" dirty="0" smtClean="0"/>
              <a:t> a questão que se coloca é:</a:t>
            </a:r>
            <a:r>
              <a:rPr lang="en-US" baseline="0" dirty="0" smtClean="0"/>
              <a:t> “</a:t>
            </a:r>
            <a:r>
              <a:rPr lang="pt-PT" sz="1200" baseline="0" dirty="0" smtClean="0"/>
              <a:t>C</a:t>
            </a:r>
            <a:r>
              <a:rPr lang="pt-PT" sz="1200" dirty="0" smtClean="0"/>
              <a:t>omo organizar o processamento de forma</a:t>
            </a:r>
            <a:r>
              <a:rPr lang="pt-PT" sz="1200" baseline="0" dirty="0" smtClean="0"/>
              <a:t> </a:t>
            </a:r>
            <a:r>
              <a:rPr lang="pt-PT" sz="1200" dirty="0" smtClean="0"/>
              <a:t>a garantir a melhor Qualidade de Serviço?</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06F5F2E7-D7B5-42B8-B9D7-C0250BD3EAB4}" type="slidenum">
              <a:rPr lang="en-US" smtClean="0"/>
              <a:t>4</a:t>
            </a:fld>
            <a:endParaRPr lang="en-US"/>
          </a:p>
        </p:txBody>
      </p:sp>
    </p:spTree>
    <p:extLst>
      <p:ext uri="{BB962C8B-B14F-4D97-AF65-F5344CB8AC3E}">
        <p14:creationId xmlns:p14="http://schemas.microsoft.com/office/powerpoint/2010/main" val="7144592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Imaginemos o seguinte cenário, uma simplificação do que acontece na realidade. Vários utilizadores fazem uploads de vídeos de durações diferentes, a uma determinada altura do dia. Como organizar o processamento de modo a garantir uma boa qualidade de serviço?</a:t>
            </a:r>
            <a:endParaRPr lang="en-US" dirty="0"/>
          </a:p>
        </p:txBody>
      </p:sp>
      <p:sp>
        <p:nvSpPr>
          <p:cNvPr id="4" name="Slide Number Placeholder 3"/>
          <p:cNvSpPr>
            <a:spLocks noGrp="1"/>
          </p:cNvSpPr>
          <p:nvPr>
            <p:ph type="sldNum" sz="quarter" idx="10"/>
          </p:nvPr>
        </p:nvSpPr>
        <p:spPr/>
        <p:txBody>
          <a:bodyPr/>
          <a:lstStyle/>
          <a:p>
            <a:fld id="{06F5F2E7-D7B5-42B8-B9D7-C0250BD3EAB4}" type="slidenum">
              <a:rPr lang="en-US" smtClean="0"/>
              <a:t>5</a:t>
            </a:fld>
            <a:endParaRPr lang="en-US"/>
          </a:p>
        </p:txBody>
      </p:sp>
    </p:spTree>
    <p:extLst>
      <p:ext uri="{BB962C8B-B14F-4D97-AF65-F5344CB8AC3E}">
        <p14:creationId xmlns:p14="http://schemas.microsoft.com/office/powerpoint/2010/main" val="32406356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PT" dirty="0" smtClean="0"/>
              <a:t>Na sua fase inicial,</a:t>
            </a:r>
            <a:r>
              <a:rPr lang="pt-PT" baseline="0" dirty="0" smtClean="0"/>
              <a:t> o MEO canal remetia os vídeos que chegavam aos seus servidores para uma fila, onde seriam processados sequencialmente.</a:t>
            </a:r>
            <a:endParaRPr lang="en-US" dirty="0"/>
          </a:p>
        </p:txBody>
      </p:sp>
      <p:sp>
        <p:nvSpPr>
          <p:cNvPr id="4" name="Slide Number Placeholder 3"/>
          <p:cNvSpPr>
            <a:spLocks noGrp="1"/>
          </p:cNvSpPr>
          <p:nvPr>
            <p:ph type="sldNum" sz="quarter" idx="10"/>
          </p:nvPr>
        </p:nvSpPr>
        <p:spPr/>
        <p:txBody>
          <a:bodyPr/>
          <a:lstStyle/>
          <a:p>
            <a:fld id="{06F5F2E7-D7B5-42B8-B9D7-C0250BD3EAB4}" type="slidenum">
              <a:rPr lang="en-US" smtClean="0"/>
              <a:t>6</a:t>
            </a:fld>
            <a:endParaRPr lang="en-US"/>
          </a:p>
        </p:txBody>
      </p:sp>
    </p:spTree>
    <p:extLst>
      <p:ext uri="{BB962C8B-B14F-4D97-AF65-F5344CB8AC3E}">
        <p14:creationId xmlns:p14="http://schemas.microsoft.com/office/powerpoint/2010/main" val="22643416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PT" dirty="0" smtClean="0"/>
              <a:t>Voltando ao exemplo anterior e considerando este sistema, se o utilizador com</a:t>
            </a:r>
            <a:r>
              <a:rPr lang="pt-PT" baseline="0" dirty="0" smtClean="0"/>
              <a:t> o vídeo de 1 minuto tivesse o azar de fazer o seu upload imediatamente a seguir ao utilizador com um vídeo de 1 hora, teria que esperar pelo processamento completo deste até que o seu vídeo fosse processado. Isto traduz-se numa espera demasiado demorada que não faz grande sentido para um upload de um vídeo de 1 minuto.</a:t>
            </a:r>
            <a:endParaRPr lang="en-US" dirty="0"/>
          </a:p>
        </p:txBody>
      </p:sp>
      <p:sp>
        <p:nvSpPr>
          <p:cNvPr id="4" name="Slide Number Placeholder 3"/>
          <p:cNvSpPr>
            <a:spLocks noGrp="1"/>
          </p:cNvSpPr>
          <p:nvPr>
            <p:ph type="sldNum" sz="quarter" idx="10"/>
          </p:nvPr>
        </p:nvSpPr>
        <p:spPr/>
        <p:txBody>
          <a:bodyPr/>
          <a:lstStyle/>
          <a:p>
            <a:fld id="{06F5F2E7-D7B5-42B8-B9D7-C0250BD3EAB4}" type="slidenum">
              <a:rPr lang="en-US" smtClean="0"/>
              <a:t>7</a:t>
            </a:fld>
            <a:endParaRPr lang="en-US"/>
          </a:p>
        </p:txBody>
      </p:sp>
    </p:spTree>
    <p:extLst>
      <p:ext uri="{BB962C8B-B14F-4D97-AF65-F5344CB8AC3E}">
        <p14:creationId xmlns:p14="http://schemas.microsoft.com/office/powerpoint/2010/main" val="19167743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PT" dirty="0" smtClean="0"/>
              <a:t>Para</a:t>
            </a:r>
            <a:r>
              <a:rPr lang="pt-PT" baseline="0" dirty="0" smtClean="0"/>
              <a:t> resolver parcialmente este problema, foi criada uma fila adicional, sendo que agora vídeos com 5 ou menos minutos ficariam numa fila, e vídeos com mais de 5 minutos ficariam numa segunda fila.</a:t>
            </a:r>
          </a:p>
          <a:p>
            <a:r>
              <a:rPr lang="pt-PT" baseline="0" dirty="0" smtClean="0"/>
              <a:t>Esta solução, apesar de ser uma melhoria em relação à anterior, continua a apresentar problemas para uploads com uma duração marginalmente maior que 5 minutos.</a:t>
            </a:r>
            <a:endParaRPr lang="en-US" dirty="0"/>
          </a:p>
        </p:txBody>
      </p:sp>
      <p:sp>
        <p:nvSpPr>
          <p:cNvPr id="4" name="Slide Number Placeholder 3"/>
          <p:cNvSpPr>
            <a:spLocks noGrp="1"/>
          </p:cNvSpPr>
          <p:nvPr>
            <p:ph type="sldNum" sz="quarter" idx="10"/>
          </p:nvPr>
        </p:nvSpPr>
        <p:spPr/>
        <p:txBody>
          <a:bodyPr/>
          <a:lstStyle/>
          <a:p>
            <a:fld id="{06F5F2E7-D7B5-42B8-B9D7-C0250BD3EAB4}" type="slidenum">
              <a:rPr lang="en-US" smtClean="0"/>
              <a:t>8</a:t>
            </a:fld>
            <a:endParaRPr lang="en-US"/>
          </a:p>
        </p:txBody>
      </p:sp>
    </p:spTree>
    <p:extLst>
      <p:ext uri="{BB962C8B-B14F-4D97-AF65-F5344CB8AC3E}">
        <p14:creationId xmlns:p14="http://schemas.microsoft.com/office/powerpoint/2010/main" val="11059592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PT" dirty="0" smtClean="0"/>
              <a:t>A solução para este problema e objetivo desta tese passará então pela implementação e teste de várias</a:t>
            </a:r>
            <a:r>
              <a:rPr lang="pt-PT" baseline="0" dirty="0" smtClean="0"/>
              <a:t> técnicas de escalonamento de “trabalhos” que definam prioridades de forma a obter a melhor Qualidade de Serviço possível. O primeiro passo será dividir todos os ficheiros recebidos em “chunks” para que possam ser processados concorrentemente, um dos passos essenciais para garantir uma boa distribuição do poder de processamento disponível pelos vários utilizadores.</a:t>
            </a:r>
            <a:endParaRPr lang="en-US" dirty="0"/>
          </a:p>
        </p:txBody>
      </p:sp>
      <p:sp>
        <p:nvSpPr>
          <p:cNvPr id="4" name="Slide Number Placeholder 3"/>
          <p:cNvSpPr>
            <a:spLocks noGrp="1"/>
          </p:cNvSpPr>
          <p:nvPr>
            <p:ph type="sldNum" sz="quarter" idx="10"/>
          </p:nvPr>
        </p:nvSpPr>
        <p:spPr/>
        <p:txBody>
          <a:bodyPr/>
          <a:lstStyle/>
          <a:p>
            <a:fld id="{06F5F2E7-D7B5-42B8-B9D7-C0250BD3EAB4}" type="slidenum">
              <a:rPr lang="en-US" smtClean="0"/>
              <a:t>9</a:t>
            </a:fld>
            <a:endParaRPr lang="en-US"/>
          </a:p>
        </p:txBody>
      </p:sp>
    </p:spTree>
    <p:extLst>
      <p:ext uri="{BB962C8B-B14F-4D97-AF65-F5344CB8AC3E}">
        <p14:creationId xmlns:p14="http://schemas.microsoft.com/office/powerpoint/2010/main" val="115073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6CDF855-254E-4209-A31E-0D295F3EC858}" type="datetimeFigureOut">
              <a:rPr lang="en-US" smtClean="0"/>
              <a:t>25-Nov-15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190810-86EB-43E6-8755-B2B55CB820B1}" type="slidenum">
              <a:rPr lang="en-US" smtClean="0"/>
              <a:t>‹#›</a:t>
            </a:fld>
            <a:endParaRPr lang="en-US"/>
          </a:p>
        </p:txBody>
      </p:sp>
    </p:spTree>
    <p:extLst>
      <p:ext uri="{BB962C8B-B14F-4D97-AF65-F5344CB8AC3E}">
        <p14:creationId xmlns:p14="http://schemas.microsoft.com/office/powerpoint/2010/main" val="6617353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smtClean="0"/>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smtClean="0"/>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6CDF855-254E-4209-A31E-0D295F3EC858}" type="datetimeFigureOut">
              <a:rPr lang="en-US" smtClean="0"/>
              <a:t>25-Nov-15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190810-86EB-43E6-8755-B2B55CB820B1}" type="slidenum">
              <a:rPr lang="en-US" smtClean="0"/>
              <a:t>‹#›</a:t>
            </a:fld>
            <a:endParaRPr lang="en-US"/>
          </a:p>
        </p:txBody>
      </p:sp>
    </p:spTree>
    <p:extLst>
      <p:ext uri="{BB962C8B-B14F-4D97-AF65-F5344CB8AC3E}">
        <p14:creationId xmlns:p14="http://schemas.microsoft.com/office/powerpoint/2010/main" val="42533455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smtClean="0"/>
              <a:t>Click to edit Master text styles</a:t>
            </a:r>
          </a:p>
        </p:txBody>
      </p:sp>
      <p:sp>
        <p:nvSpPr>
          <p:cNvPr id="4" name="Date Placeholder 3"/>
          <p:cNvSpPr>
            <a:spLocks noGrp="1"/>
          </p:cNvSpPr>
          <p:nvPr>
            <p:ph type="dt" sz="half" idx="10"/>
          </p:nvPr>
        </p:nvSpPr>
        <p:spPr/>
        <p:txBody>
          <a:bodyPr/>
          <a:lstStyle/>
          <a:p>
            <a:fld id="{C6CDF855-254E-4209-A31E-0D295F3EC858}" type="datetimeFigureOut">
              <a:rPr lang="en-US" smtClean="0"/>
              <a:t>25-Nov-15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190810-86EB-43E6-8755-B2B55CB820B1}" type="slidenum">
              <a:rPr lang="en-US" smtClean="0"/>
              <a:t>‹#›</a:t>
            </a:fld>
            <a:endParaRPr lang="en-US"/>
          </a:p>
        </p:txBody>
      </p:sp>
    </p:spTree>
    <p:extLst>
      <p:ext uri="{BB962C8B-B14F-4D97-AF65-F5344CB8AC3E}">
        <p14:creationId xmlns:p14="http://schemas.microsoft.com/office/powerpoint/2010/main" val="41549017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smtClean="0"/>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smtClean="0"/>
              <a:t>Click to edit Master text styles</a:t>
            </a:r>
          </a:p>
        </p:txBody>
      </p:sp>
      <p:sp>
        <p:nvSpPr>
          <p:cNvPr id="2" name="Date Placeholder 1"/>
          <p:cNvSpPr>
            <a:spLocks noGrp="1"/>
          </p:cNvSpPr>
          <p:nvPr>
            <p:ph type="dt" sz="half" idx="10"/>
          </p:nvPr>
        </p:nvSpPr>
        <p:spPr/>
        <p:txBody>
          <a:bodyPr/>
          <a:lstStyle/>
          <a:p>
            <a:fld id="{C6CDF855-254E-4209-A31E-0D295F3EC858}" type="datetimeFigureOut">
              <a:rPr lang="en-US" smtClean="0"/>
              <a:t>25-Nov-15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5190810-86EB-43E6-8755-B2B55CB820B1}" type="slidenum">
              <a:rPr lang="en-US" smtClean="0"/>
              <a:t>‹#›</a:t>
            </a:fld>
            <a:endParaRPr lang="en-US"/>
          </a:p>
        </p:txBody>
      </p:sp>
    </p:spTree>
    <p:extLst>
      <p:ext uri="{BB962C8B-B14F-4D97-AF65-F5344CB8AC3E}">
        <p14:creationId xmlns:p14="http://schemas.microsoft.com/office/powerpoint/2010/main" val="34198226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6CDF855-254E-4209-A31E-0D295F3EC858}" type="datetimeFigureOut">
              <a:rPr lang="en-US" smtClean="0"/>
              <a:t>25-Nov-15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190810-86EB-43E6-8755-B2B55CB820B1}" type="slidenum">
              <a:rPr lang="en-US" smtClean="0"/>
              <a:t>‹#›</a:t>
            </a:fld>
            <a:endParaRPr lang="en-US"/>
          </a:p>
        </p:txBody>
      </p:sp>
    </p:spTree>
    <p:extLst>
      <p:ext uri="{BB962C8B-B14F-4D97-AF65-F5344CB8AC3E}">
        <p14:creationId xmlns:p14="http://schemas.microsoft.com/office/powerpoint/2010/main" val="2031675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6CDF855-254E-4209-A31E-0D295F3EC858}" type="datetimeFigureOut">
              <a:rPr lang="en-US" smtClean="0"/>
              <a:t>25-Nov-15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190810-86EB-43E6-8755-B2B55CB820B1}" type="slidenum">
              <a:rPr lang="en-US" smtClean="0"/>
              <a:t>‹#›</a:t>
            </a:fld>
            <a:endParaRPr lang="en-US"/>
          </a:p>
        </p:txBody>
      </p:sp>
    </p:spTree>
    <p:extLst>
      <p:ext uri="{BB962C8B-B14F-4D97-AF65-F5344CB8AC3E}">
        <p14:creationId xmlns:p14="http://schemas.microsoft.com/office/powerpoint/2010/main" val="42255277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6CDF855-254E-4209-A31E-0D295F3EC858}" type="datetimeFigureOut">
              <a:rPr lang="en-US" smtClean="0"/>
              <a:t>25-Nov-15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190810-86EB-43E6-8755-B2B55CB820B1}" type="slidenum">
              <a:rPr lang="en-US" smtClean="0"/>
              <a:t>‹#›</a:t>
            </a:fld>
            <a:endParaRPr lang="en-US"/>
          </a:p>
        </p:txBody>
      </p:sp>
    </p:spTree>
    <p:extLst>
      <p:ext uri="{BB962C8B-B14F-4D97-AF65-F5344CB8AC3E}">
        <p14:creationId xmlns:p14="http://schemas.microsoft.com/office/powerpoint/2010/main" val="10259376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6CDF855-254E-4209-A31E-0D295F3EC858}" type="datetimeFigureOut">
              <a:rPr lang="en-US" smtClean="0"/>
              <a:t>25-Nov-15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190810-86EB-43E6-8755-B2B55CB820B1}" type="slidenum">
              <a:rPr lang="en-US" smtClean="0"/>
              <a:t>‹#›</a:t>
            </a:fld>
            <a:endParaRPr lang="en-US"/>
          </a:p>
        </p:txBody>
      </p:sp>
    </p:spTree>
    <p:extLst>
      <p:ext uri="{BB962C8B-B14F-4D97-AF65-F5344CB8AC3E}">
        <p14:creationId xmlns:p14="http://schemas.microsoft.com/office/powerpoint/2010/main" val="13234116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6CDF855-254E-4209-A31E-0D295F3EC858}" type="datetimeFigureOut">
              <a:rPr lang="en-US" smtClean="0"/>
              <a:t>25-Nov-15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190810-86EB-43E6-8755-B2B55CB820B1}" type="slidenum">
              <a:rPr lang="en-US" smtClean="0"/>
              <a:t>‹#›</a:t>
            </a:fld>
            <a:endParaRPr lang="en-US"/>
          </a:p>
        </p:txBody>
      </p:sp>
    </p:spTree>
    <p:extLst>
      <p:ext uri="{BB962C8B-B14F-4D97-AF65-F5344CB8AC3E}">
        <p14:creationId xmlns:p14="http://schemas.microsoft.com/office/powerpoint/2010/main" val="35984644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6CDF855-254E-4209-A31E-0D295F3EC858}" type="datetimeFigureOut">
              <a:rPr lang="en-US" smtClean="0"/>
              <a:t>25-Nov-15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190810-86EB-43E6-8755-B2B55CB820B1}" type="slidenum">
              <a:rPr lang="en-US" smtClean="0"/>
              <a:t>‹#›</a:t>
            </a:fld>
            <a:endParaRPr lang="en-US"/>
          </a:p>
        </p:txBody>
      </p:sp>
    </p:spTree>
    <p:extLst>
      <p:ext uri="{BB962C8B-B14F-4D97-AF65-F5344CB8AC3E}">
        <p14:creationId xmlns:p14="http://schemas.microsoft.com/office/powerpoint/2010/main" val="3394428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6CDF855-254E-4209-A31E-0D295F3EC858}" type="datetimeFigureOut">
              <a:rPr lang="en-US" smtClean="0"/>
              <a:t>25-Nov-15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5190810-86EB-43E6-8755-B2B55CB820B1}" type="slidenum">
              <a:rPr lang="en-US" smtClean="0"/>
              <a:t>‹#›</a:t>
            </a:fld>
            <a:endParaRPr lang="en-US"/>
          </a:p>
        </p:txBody>
      </p:sp>
    </p:spTree>
    <p:extLst>
      <p:ext uri="{BB962C8B-B14F-4D97-AF65-F5344CB8AC3E}">
        <p14:creationId xmlns:p14="http://schemas.microsoft.com/office/powerpoint/2010/main" val="212202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6CDF855-254E-4209-A31E-0D295F3EC858}" type="datetimeFigureOut">
              <a:rPr lang="en-US" smtClean="0"/>
              <a:t>25-Nov-15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5190810-86EB-43E6-8755-B2B55CB820B1}" type="slidenum">
              <a:rPr lang="en-US" smtClean="0"/>
              <a:t>‹#›</a:t>
            </a:fld>
            <a:endParaRPr lang="en-US"/>
          </a:p>
        </p:txBody>
      </p:sp>
    </p:spTree>
    <p:extLst>
      <p:ext uri="{BB962C8B-B14F-4D97-AF65-F5344CB8AC3E}">
        <p14:creationId xmlns:p14="http://schemas.microsoft.com/office/powerpoint/2010/main" val="2799054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6CDF855-254E-4209-A31E-0D295F3EC858}" type="datetimeFigureOut">
              <a:rPr lang="en-US" smtClean="0"/>
              <a:t>25-Nov-15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190810-86EB-43E6-8755-B2B55CB820B1}" type="slidenum">
              <a:rPr lang="en-US" smtClean="0"/>
              <a:t>‹#›</a:t>
            </a:fld>
            <a:endParaRPr lang="en-US"/>
          </a:p>
        </p:txBody>
      </p:sp>
    </p:spTree>
    <p:extLst>
      <p:ext uri="{BB962C8B-B14F-4D97-AF65-F5344CB8AC3E}">
        <p14:creationId xmlns:p14="http://schemas.microsoft.com/office/powerpoint/2010/main" val="20465688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smtClean="0"/>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smtClean="0"/>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C6CDF855-254E-4209-A31E-0D295F3EC858}" type="datetimeFigureOut">
              <a:rPr lang="en-US" smtClean="0"/>
              <a:t>25-Nov-15</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35190810-86EB-43E6-8755-B2B55CB820B1}" type="slidenum">
              <a:rPr lang="en-US" smtClean="0"/>
              <a:t>‹#›</a:t>
            </a:fld>
            <a:endParaRPr lang="en-US"/>
          </a:p>
        </p:txBody>
      </p:sp>
    </p:spTree>
    <p:extLst>
      <p:ext uri="{BB962C8B-B14F-4D97-AF65-F5344CB8AC3E}">
        <p14:creationId xmlns:p14="http://schemas.microsoft.com/office/powerpoint/2010/main" val="4661324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C6CDF855-254E-4209-A31E-0D295F3EC858}" type="datetimeFigureOut">
              <a:rPr lang="en-US" smtClean="0"/>
              <a:t>25-Nov-15</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35190810-86EB-43E6-8755-B2B55CB820B1}" type="slidenum">
              <a:rPr lang="en-US" smtClean="0"/>
              <a:t>‹#›</a:t>
            </a:fld>
            <a:endParaRPr lang="en-US"/>
          </a:p>
        </p:txBody>
      </p:sp>
    </p:spTree>
    <p:extLst>
      <p:ext uri="{BB962C8B-B14F-4D97-AF65-F5344CB8AC3E}">
        <p14:creationId xmlns:p14="http://schemas.microsoft.com/office/powerpoint/2010/main" val="4110502183"/>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4.png"/><Relationship Id="rId4"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notesSlide" Target="../notesSlides/notesSlide2.xml"/><Relationship Id="rId9"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00051" y="746074"/>
            <a:ext cx="10058400" cy="3566160"/>
          </a:xfrm>
        </p:spPr>
        <p:txBody>
          <a:bodyPr/>
          <a:lstStyle/>
          <a:p>
            <a:r>
              <a:rPr lang="pt-BR" dirty="0" smtClean="0"/>
              <a:t>Processamento </a:t>
            </a:r>
            <a:r>
              <a:rPr lang="pt-BR" dirty="0"/>
              <a:t>concorrente de Vídeo do MEO Kanal</a:t>
            </a:r>
            <a:endParaRPr lang="en-US" dirty="0"/>
          </a:p>
        </p:txBody>
      </p:sp>
      <p:sp>
        <p:nvSpPr>
          <p:cNvPr id="3" name="Subtitle 2"/>
          <p:cNvSpPr>
            <a:spLocks noGrp="1"/>
          </p:cNvSpPr>
          <p:nvPr>
            <p:ph type="subTitle" idx="1"/>
          </p:nvPr>
        </p:nvSpPr>
        <p:spPr>
          <a:xfrm>
            <a:off x="1100051" y="5254581"/>
            <a:ext cx="5999018" cy="1440716"/>
          </a:xfrm>
        </p:spPr>
        <p:txBody>
          <a:bodyPr>
            <a:normAutofit fontScale="77500" lnSpcReduction="20000"/>
          </a:bodyPr>
          <a:lstStyle/>
          <a:p>
            <a:r>
              <a:rPr lang="pt-PT" sz="1800" dirty="0" smtClean="0"/>
              <a:t>Mestrado Integrado em Engenharia Informática e Computação</a:t>
            </a:r>
          </a:p>
          <a:p>
            <a:r>
              <a:rPr lang="pt-PT" sz="1800" dirty="0" smtClean="0"/>
              <a:t>Estudante: João Carlos Santos</a:t>
            </a:r>
          </a:p>
          <a:p>
            <a:r>
              <a:rPr lang="pt-PT" sz="1800" dirty="0" smtClean="0"/>
              <a:t>joaofloressantos@gmail.com</a:t>
            </a:r>
            <a:endParaRPr lang="pt-PT" sz="1800" dirty="0"/>
          </a:p>
          <a:p>
            <a:r>
              <a:rPr lang="pt-PT" sz="1800" dirty="0"/>
              <a:t>Orientador: </a:t>
            </a:r>
            <a:r>
              <a:rPr lang="en-US" sz="1800" dirty="0" smtClean="0"/>
              <a:t>Jorge Barbosa (FEUP)</a:t>
            </a:r>
          </a:p>
          <a:p>
            <a:r>
              <a:rPr lang="en-US" sz="1800" dirty="0"/>
              <a:t>jbarbosa@fe.up.pt</a:t>
            </a:r>
          </a:p>
        </p:txBody>
      </p:sp>
      <p:pic>
        <p:nvPicPr>
          <p:cNvPr id="4" name="Picture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0051" y="398344"/>
            <a:ext cx="5151549" cy="1698818"/>
          </a:xfrm>
          <a:prstGeom prst="rect">
            <a:avLst/>
          </a:prstGeom>
        </p:spPr>
      </p:pic>
      <p:pic>
        <p:nvPicPr>
          <p:cNvPr id="10" name="Picture 9"/>
          <p:cNvPicPr>
            <a:picLocks noChangeAspect="1"/>
          </p:cNvPicPr>
          <p:nvPr/>
        </p:nvPicPr>
        <p:blipFill rotWithShape="1">
          <a:blip r:embed="rId6">
            <a:extLst>
              <a:ext uri="{28A0092B-C50C-407E-A947-70E740481C1C}">
                <a14:useLocalDpi xmlns:a14="http://schemas.microsoft.com/office/drawing/2010/main" val="0"/>
              </a:ext>
            </a:extLst>
          </a:blip>
          <a:srcRect l="13106" t="10928" r="12965" b="18358"/>
          <a:stretch/>
        </p:blipFill>
        <p:spPr>
          <a:xfrm>
            <a:off x="8864139" y="150473"/>
            <a:ext cx="2294312" cy="2194560"/>
          </a:xfrm>
          <a:prstGeom prst="rect">
            <a:avLst/>
          </a:prstGeom>
        </p:spPr>
      </p:pic>
      <p:sp>
        <p:nvSpPr>
          <p:cNvPr id="11" name="TextBox 10"/>
          <p:cNvSpPr txBox="1"/>
          <p:nvPr/>
        </p:nvSpPr>
        <p:spPr>
          <a:xfrm>
            <a:off x="8864139" y="5254581"/>
            <a:ext cx="2962101" cy="523220"/>
          </a:xfrm>
          <a:prstGeom prst="rect">
            <a:avLst/>
          </a:prstGeom>
          <a:noFill/>
        </p:spPr>
        <p:txBody>
          <a:bodyPr wrap="square" rtlCol="0">
            <a:spAutoFit/>
          </a:bodyPr>
          <a:lstStyle/>
          <a:p>
            <a:r>
              <a:rPr lang="pt-PT" sz="1400" dirty="0"/>
              <a:t>Link </a:t>
            </a:r>
            <a:r>
              <a:rPr lang="pt-PT" sz="1400" dirty="0"/>
              <a:t>para</a:t>
            </a:r>
            <a:r>
              <a:rPr lang="pt-PT" sz="1400" dirty="0"/>
              <a:t> a página do projeto:</a:t>
            </a:r>
          </a:p>
          <a:p>
            <a:r>
              <a:rPr lang="en-US" sz="1400" dirty="0" smtClean="0"/>
              <a:t>labs.sapo.pt/portfolio/elegant</a:t>
            </a:r>
            <a:endParaRPr lang="en-US" dirty="0"/>
          </a:p>
        </p:txBody>
      </p:sp>
      <p:pic>
        <p:nvPicPr>
          <p:cNvPr id="13" name="Audio 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46137067"/>
      </p:ext>
    </p:extLst>
  </p:cSld>
  <p:clrMapOvr>
    <a:masterClrMapping/>
  </p:clrMapOvr>
  <mc:AlternateContent xmlns:mc="http://schemas.openxmlformats.org/markup-compatibility/2006">
    <mc:Choice xmlns:p14="http://schemas.microsoft.com/office/powerpoint/2010/main" Requires="p14">
      <p:transition spd="slow" p14:dur="2000" advTm="16520"/>
    </mc:Choice>
    <mc:Fallback>
      <p:transition spd="slow" advTm="165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smtClean="0"/>
              <a:t>Abordagem</a:t>
            </a:r>
            <a:endParaRPr lang="en-US" dirty="0"/>
          </a:p>
        </p:txBody>
      </p:sp>
      <p:sp>
        <p:nvSpPr>
          <p:cNvPr id="3" name="Content Placeholder 2"/>
          <p:cNvSpPr>
            <a:spLocks noGrp="1"/>
          </p:cNvSpPr>
          <p:nvPr>
            <p:ph idx="1"/>
          </p:nvPr>
        </p:nvSpPr>
        <p:spPr/>
        <p:txBody>
          <a:bodyPr>
            <a:normAutofit/>
          </a:bodyPr>
          <a:lstStyle/>
          <a:p>
            <a:r>
              <a:rPr lang="pt-PT" sz="2200" dirty="0" smtClean="0"/>
              <a:t>Teste de várias técnicas de escalonamento de modo a maximizar a Qualidade do Serviço</a:t>
            </a:r>
          </a:p>
          <a:p>
            <a:r>
              <a:rPr lang="pt-PT" sz="2200" dirty="0" smtClean="0"/>
              <a:t>Tentar minimizar o tempo de processamento de modo a aproxima-lo ao tempo que demoraria caso não fosse concorrente</a:t>
            </a:r>
            <a:endParaRPr lang="en-US" sz="22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909665" y="5249198"/>
            <a:ext cx="609600" cy="609600"/>
          </a:xfrm>
          <a:prstGeom prst="rect">
            <a:avLst/>
          </a:prstGeom>
        </p:spPr>
      </p:pic>
    </p:spTree>
    <p:extLst>
      <p:ext uri="{BB962C8B-B14F-4D97-AF65-F5344CB8AC3E}">
        <p14:creationId xmlns:p14="http://schemas.microsoft.com/office/powerpoint/2010/main" val="257747993"/>
      </p:ext>
    </p:extLst>
  </p:cSld>
  <p:clrMapOvr>
    <a:masterClrMapping/>
  </p:clrMapOvr>
  <mc:AlternateContent xmlns:mc="http://schemas.openxmlformats.org/markup-compatibility/2006">
    <mc:Choice xmlns:p14="http://schemas.microsoft.com/office/powerpoint/2010/main" Requires="p14">
      <p:transition spd="slow" p14:dur="2000" advTm="21892"/>
    </mc:Choice>
    <mc:Fallback>
      <p:transition spd="slow" advTm="218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smtClean="0"/>
              <a:t>Dados Para o Teste</a:t>
            </a:r>
            <a:endParaRPr lang="en-US" dirty="0"/>
          </a:p>
        </p:txBody>
      </p:sp>
      <p:sp>
        <p:nvSpPr>
          <p:cNvPr id="3" name="Content Placeholder 2"/>
          <p:cNvSpPr>
            <a:spLocks noGrp="1"/>
          </p:cNvSpPr>
          <p:nvPr>
            <p:ph idx="1"/>
          </p:nvPr>
        </p:nvSpPr>
        <p:spPr/>
        <p:txBody>
          <a:bodyPr>
            <a:normAutofit/>
          </a:bodyPr>
          <a:lstStyle/>
          <a:p>
            <a:r>
              <a:rPr lang="pt-PT" sz="2200" dirty="0" smtClean="0"/>
              <a:t>Bases de dados de Vídeos com:</a:t>
            </a:r>
          </a:p>
          <a:p>
            <a:pPr lvl="1"/>
            <a:r>
              <a:rPr lang="pt-PT" sz="2200" dirty="0" smtClean="0"/>
              <a:t>Diferentes </a:t>
            </a:r>
            <a:r>
              <a:rPr lang="pt-PT" sz="2200" dirty="0"/>
              <a:t>formatos</a:t>
            </a:r>
          </a:p>
          <a:p>
            <a:pPr lvl="1"/>
            <a:r>
              <a:rPr lang="pt-PT" sz="2200" dirty="0" smtClean="0"/>
              <a:t>Diferentes durações</a:t>
            </a:r>
            <a:endParaRPr lang="pt-PT" sz="2200" dirty="0" smtClean="0"/>
          </a:p>
          <a:p>
            <a:pPr lvl="1"/>
            <a:r>
              <a:rPr lang="pt-PT" sz="2200" dirty="0" smtClean="0"/>
              <a:t>Diferentes codificações</a:t>
            </a:r>
            <a:endParaRPr lang="en-US" sz="2200" dirty="0" smtClean="0"/>
          </a:p>
          <a:p>
            <a:r>
              <a:rPr lang="pt-PT" sz="2200" dirty="0" smtClean="0"/>
              <a:t>Tentar simular as condições dos servidores da MEO</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441680" y="5015345"/>
            <a:ext cx="609600" cy="609600"/>
          </a:xfrm>
          <a:prstGeom prst="rect">
            <a:avLst/>
          </a:prstGeom>
        </p:spPr>
      </p:pic>
    </p:spTree>
    <p:extLst>
      <p:ext uri="{BB962C8B-B14F-4D97-AF65-F5344CB8AC3E}">
        <p14:creationId xmlns:p14="http://schemas.microsoft.com/office/powerpoint/2010/main" val="4006385609"/>
      </p:ext>
    </p:extLst>
  </p:cSld>
  <p:clrMapOvr>
    <a:masterClrMapping/>
  </p:clrMapOvr>
  <mc:AlternateContent xmlns:mc="http://schemas.openxmlformats.org/markup-compatibility/2006">
    <mc:Choice xmlns:p14="http://schemas.microsoft.com/office/powerpoint/2010/main" Requires="p14">
      <p:transition spd="slow" p14:dur="2000" advTm="11141"/>
    </mc:Choice>
    <mc:Fallback>
      <p:transition spd="slow" advTm="111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smtClean="0"/>
              <a:t>Resultado Esperado</a:t>
            </a:r>
            <a:endParaRPr lang="en-US" dirty="0"/>
          </a:p>
        </p:txBody>
      </p:sp>
      <p:sp>
        <p:nvSpPr>
          <p:cNvPr id="3" name="Content Placeholder 2"/>
          <p:cNvSpPr>
            <a:spLocks noGrp="1"/>
          </p:cNvSpPr>
          <p:nvPr>
            <p:ph idx="1"/>
          </p:nvPr>
        </p:nvSpPr>
        <p:spPr/>
        <p:txBody>
          <a:bodyPr>
            <a:normAutofit/>
          </a:bodyPr>
          <a:lstStyle/>
          <a:p>
            <a:r>
              <a:rPr lang="pt-PT" sz="2200" dirty="0" smtClean="0"/>
              <a:t>Melhor Qualidade de Serviço</a:t>
            </a:r>
          </a:p>
          <a:p>
            <a:r>
              <a:rPr lang="pt-PT" sz="2200" dirty="0" smtClean="0"/>
              <a:t>Melhor </a:t>
            </a:r>
            <a:r>
              <a:rPr lang="pt-PT" sz="2200" dirty="0" smtClean="0"/>
              <a:t>balanceamento de carga nos </a:t>
            </a:r>
            <a:r>
              <a:rPr lang="pt-PT" sz="2200" dirty="0" smtClean="0"/>
              <a:t>Servidores</a:t>
            </a:r>
          </a:p>
          <a:p>
            <a:r>
              <a:rPr lang="pt-PT" sz="2200" dirty="0" smtClean="0"/>
              <a:t>Maior throughput de vídeos processados</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876414" y="5397731"/>
            <a:ext cx="609600" cy="609600"/>
          </a:xfrm>
          <a:prstGeom prst="rect">
            <a:avLst/>
          </a:prstGeom>
        </p:spPr>
      </p:pic>
    </p:spTree>
    <p:extLst>
      <p:ext uri="{BB962C8B-B14F-4D97-AF65-F5344CB8AC3E}">
        <p14:creationId xmlns:p14="http://schemas.microsoft.com/office/powerpoint/2010/main" val="2703259891"/>
      </p:ext>
    </p:extLst>
  </p:cSld>
  <p:clrMapOvr>
    <a:masterClrMapping/>
  </p:clrMapOvr>
  <mc:AlternateContent xmlns:mc="http://schemas.openxmlformats.org/markup-compatibility/2006">
    <mc:Choice xmlns:p14="http://schemas.microsoft.com/office/powerpoint/2010/main" Requires="p14">
      <p:transition spd="slow" p14:dur="2000" advTm="24704"/>
    </mc:Choice>
    <mc:Fallback>
      <p:transition spd="slow" advTm="247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pt-PT" dirty="0" smtClean="0"/>
              <a:t>Contactos</a:t>
            </a:r>
            <a:endParaRPr lang="en-US" dirty="0"/>
          </a:p>
        </p:txBody>
      </p:sp>
      <p:sp>
        <p:nvSpPr>
          <p:cNvPr id="5" name="Text Placeholder 4"/>
          <p:cNvSpPr>
            <a:spLocks noGrp="1"/>
          </p:cNvSpPr>
          <p:nvPr>
            <p:ph type="body" sz="quarter" idx="16"/>
          </p:nvPr>
        </p:nvSpPr>
        <p:spPr/>
        <p:txBody>
          <a:bodyPr/>
          <a:lstStyle/>
          <a:p>
            <a:r>
              <a:rPr lang="pt-PT" dirty="0" smtClean="0"/>
              <a:t>Email: joaofloressantos@gmail.com</a:t>
            </a:r>
          </a:p>
          <a:p>
            <a:endParaRPr lang="pt-PT" dirty="0" smtClean="0"/>
          </a:p>
          <a:p>
            <a:r>
              <a:rPr lang="pt-PT" dirty="0" smtClean="0"/>
              <a:t>Telemóvel/WhatsApp:  933099584</a:t>
            </a:r>
          </a:p>
          <a:p>
            <a:endParaRPr lang="pt-PT" dirty="0" smtClean="0"/>
          </a:p>
          <a:p>
            <a:r>
              <a:rPr lang="pt-PT" dirty="0" smtClean="0"/>
              <a:t>LinkedIn: </a:t>
            </a:r>
            <a:r>
              <a:rPr lang="en-US" dirty="0" smtClean="0"/>
              <a:t>https</a:t>
            </a:r>
            <a:r>
              <a:rPr lang="en-US" dirty="0"/>
              <a:t>://pt.linkedin.com/in/joaofloressantos</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242175" y="5314604"/>
            <a:ext cx="609600" cy="609600"/>
          </a:xfrm>
          <a:prstGeom prst="rect">
            <a:avLst/>
          </a:prstGeom>
        </p:spPr>
      </p:pic>
    </p:spTree>
    <p:extLst>
      <p:ext uri="{BB962C8B-B14F-4D97-AF65-F5344CB8AC3E}">
        <p14:creationId xmlns:p14="http://schemas.microsoft.com/office/powerpoint/2010/main" val="3802055380"/>
      </p:ext>
    </p:extLst>
  </p:cSld>
  <p:clrMapOvr>
    <a:masterClrMapping/>
  </p:clrMapOvr>
  <mc:AlternateContent xmlns:mc="http://schemas.openxmlformats.org/markup-compatibility/2006">
    <mc:Choice xmlns:p14="http://schemas.microsoft.com/office/powerpoint/2010/main" Requires="p14">
      <p:transition spd="slow" p14:dur="2000" advTm="6099"/>
    </mc:Choice>
    <mc:Fallback>
      <p:transition spd="slow" advTm="60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smtClean="0"/>
              <a:t>Introdução	</a:t>
            </a:r>
            <a:endParaRPr lang="en-US" dirty="0"/>
          </a:p>
        </p:txBody>
      </p:sp>
      <p:pic>
        <p:nvPicPr>
          <p:cNvPr id="4" name="Content Placeholder 3"/>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9048753" y="3533444"/>
            <a:ext cx="2207379" cy="1324427"/>
          </a:xfrm>
        </p:spPr>
      </p:pic>
      <p:pic>
        <p:nvPicPr>
          <p:cNvPr id="5" name="Picture 4"/>
          <p:cNvPicPr>
            <a:picLocks noChangeAspect="1"/>
          </p:cNvPicPr>
          <p:nvPr/>
        </p:nvPicPr>
        <p:blipFill rotWithShape="1">
          <a:blip r:embed="rId6">
            <a:extLst>
              <a:ext uri="{28A0092B-C50C-407E-A947-70E740481C1C}">
                <a14:useLocalDpi xmlns:a14="http://schemas.microsoft.com/office/drawing/2010/main" val="0"/>
              </a:ext>
            </a:extLst>
          </a:blip>
          <a:srcRect l="16505" t="16921" r="15294" b="17771"/>
          <a:stretch/>
        </p:blipFill>
        <p:spPr>
          <a:xfrm>
            <a:off x="1022098" y="3533444"/>
            <a:ext cx="2429437" cy="1309013"/>
          </a:xfrm>
          <a:prstGeom prst="rect">
            <a:avLst/>
          </a:prstGeom>
        </p:spPr>
      </p:pic>
      <p:pic>
        <p:nvPicPr>
          <p:cNvPr id="6" name="Picture 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145169" y="3520566"/>
            <a:ext cx="1315470" cy="1315470"/>
          </a:xfrm>
          <a:prstGeom prst="rect">
            <a:avLst/>
          </a:prstGeom>
        </p:spPr>
      </p:pic>
      <p:pic>
        <p:nvPicPr>
          <p:cNvPr id="7" name="Picture 6"/>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154273" y="3533444"/>
            <a:ext cx="2200846" cy="1320719"/>
          </a:xfrm>
          <a:prstGeom prst="rect">
            <a:avLst/>
          </a:prstGeom>
        </p:spPr>
      </p:pic>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3873941" y="3873501"/>
            <a:ext cx="609600" cy="609600"/>
          </a:xfrm>
          <a:prstGeom prst="rect">
            <a:avLst/>
          </a:prstGeom>
        </p:spPr>
      </p:pic>
    </p:spTree>
    <p:extLst>
      <p:ext uri="{BB962C8B-B14F-4D97-AF65-F5344CB8AC3E}">
        <p14:creationId xmlns:p14="http://schemas.microsoft.com/office/powerpoint/2010/main" val="2669364223"/>
      </p:ext>
    </p:extLst>
  </p:cSld>
  <p:clrMapOvr>
    <a:masterClrMapping/>
  </p:clrMapOvr>
  <mc:AlternateContent xmlns:mc="http://schemas.openxmlformats.org/markup-compatibility/2006">
    <mc:Choice xmlns:p14="http://schemas.microsoft.com/office/powerpoint/2010/main" Requires="p14">
      <p:transition spd="slow" p14:dur="2000" advTm="15754"/>
    </mc:Choice>
    <mc:Fallback>
      <p:transition spd="slow" advTm="15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smtClean="0"/>
              <a:t>Introdução</a:t>
            </a:r>
            <a:endParaRPr lang="en-US" dirty="0"/>
          </a:p>
        </p:txBody>
      </p:sp>
      <p:sp>
        <p:nvSpPr>
          <p:cNvPr id="3" name="Content Placeholder 2"/>
          <p:cNvSpPr>
            <a:spLocks noGrp="1"/>
          </p:cNvSpPr>
          <p:nvPr>
            <p:ph idx="1"/>
          </p:nvPr>
        </p:nvSpPr>
        <p:spPr>
          <a:xfrm>
            <a:off x="818712" y="2222287"/>
            <a:ext cx="4899508" cy="3636511"/>
          </a:xfrm>
        </p:spPr>
        <p:txBody>
          <a:bodyPr>
            <a:normAutofit/>
          </a:bodyPr>
          <a:lstStyle/>
          <a:p>
            <a:r>
              <a:rPr lang="pt-PT" sz="2800" dirty="0" smtClean="0"/>
              <a:t>Armazenamento</a:t>
            </a:r>
          </a:p>
          <a:p>
            <a:r>
              <a:rPr lang="pt-PT" sz="2800" dirty="0" smtClean="0"/>
              <a:t>Classificação</a:t>
            </a:r>
          </a:p>
          <a:p>
            <a:r>
              <a:rPr lang="pt-PT" sz="2800" dirty="0" smtClean="0"/>
              <a:t>Descodificação</a:t>
            </a:r>
          </a:p>
          <a:p>
            <a:r>
              <a:rPr lang="pt-PT" sz="2800" dirty="0" smtClean="0"/>
              <a:t>Reprodução</a:t>
            </a:r>
            <a:endParaRPr lang="en-US" sz="2800" dirty="0"/>
          </a:p>
        </p:txBody>
      </p:sp>
      <p:sp>
        <p:nvSpPr>
          <p:cNvPr id="4" name="Right Arrow 3"/>
          <p:cNvSpPr/>
          <p:nvPr/>
        </p:nvSpPr>
        <p:spPr>
          <a:xfrm>
            <a:off x="5039931" y="3602660"/>
            <a:ext cx="2112135" cy="8757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7765961" y="3132601"/>
            <a:ext cx="3616037" cy="1815882"/>
          </a:xfrm>
          <a:prstGeom prst="rect">
            <a:avLst/>
          </a:prstGeom>
          <a:noFill/>
        </p:spPr>
        <p:txBody>
          <a:bodyPr wrap="square" rtlCol="0">
            <a:spAutoFit/>
          </a:bodyPr>
          <a:lstStyle/>
          <a:p>
            <a:r>
              <a:rPr lang="pt-PT" sz="2800" dirty="0" smtClean="0"/>
              <a:t>Grande esforço de processamento e transferência de dados </a:t>
            </a:r>
            <a:endParaRPr lang="en-US" sz="2800" dirty="0"/>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820139" y="4948483"/>
            <a:ext cx="609600" cy="609600"/>
          </a:xfrm>
          <a:prstGeom prst="rect">
            <a:avLst/>
          </a:prstGeom>
        </p:spPr>
      </p:pic>
    </p:spTree>
    <p:extLst>
      <p:ext uri="{BB962C8B-B14F-4D97-AF65-F5344CB8AC3E}">
        <p14:creationId xmlns:p14="http://schemas.microsoft.com/office/powerpoint/2010/main" val="3210194186"/>
      </p:ext>
    </p:extLst>
  </p:cSld>
  <p:clrMapOvr>
    <a:masterClrMapping/>
  </p:clrMapOvr>
  <mc:AlternateContent xmlns:mc="http://schemas.openxmlformats.org/markup-compatibility/2006">
    <mc:Choice xmlns:p14="http://schemas.microsoft.com/office/powerpoint/2010/main" Requires="p14">
      <p:transition spd="slow" p14:dur="2000" advTm="13839"/>
    </mc:Choice>
    <mc:Fallback>
      <p:transition spd="slow" advTm="138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smtClean="0"/>
              <a:t>Problema</a:t>
            </a:r>
            <a:endParaRPr lang="en-US" dirty="0"/>
          </a:p>
        </p:txBody>
      </p:sp>
      <p:sp>
        <p:nvSpPr>
          <p:cNvPr id="3" name="Content Placeholder 2"/>
          <p:cNvSpPr>
            <a:spLocks noGrp="1"/>
          </p:cNvSpPr>
          <p:nvPr>
            <p:ph idx="1"/>
          </p:nvPr>
        </p:nvSpPr>
        <p:spPr/>
        <p:txBody>
          <a:bodyPr>
            <a:normAutofit/>
          </a:bodyPr>
          <a:lstStyle/>
          <a:p>
            <a:pPr marL="0" indent="0" algn="ctr">
              <a:buNone/>
            </a:pPr>
            <a:r>
              <a:rPr lang="pt-PT" sz="3000" dirty="0" smtClean="0"/>
              <a:t>Como organizar o processamento num sistema multi-utilizador de forma a garantir a melhor </a:t>
            </a:r>
          </a:p>
          <a:p>
            <a:pPr marL="0" indent="0" algn="ctr">
              <a:buNone/>
            </a:pPr>
            <a:r>
              <a:rPr lang="pt-PT" sz="3200" dirty="0" smtClean="0"/>
              <a:t>Qualidade de Serviço?</a:t>
            </a:r>
            <a:endParaRPr lang="en-US" sz="3200" dirty="0"/>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458306" y="4799215"/>
            <a:ext cx="609600" cy="609600"/>
          </a:xfrm>
          <a:prstGeom prst="rect">
            <a:avLst/>
          </a:prstGeom>
        </p:spPr>
      </p:pic>
    </p:spTree>
    <p:extLst>
      <p:ext uri="{BB962C8B-B14F-4D97-AF65-F5344CB8AC3E}">
        <p14:creationId xmlns:p14="http://schemas.microsoft.com/office/powerpoint/2010/main" val="3229354670"/>
      </p:ext>
    </p:extLst>
  </p:cSld>
  <p:clrMapOvr>
    <a:masterClrMapping/>
  </p:clrMapOvr>
  <mc:AlternateContent xmlns:mc="http://schemas.openxmlformats.org/markup-compatibility/2006">
    <mc:Choice xmlns:p14="http://schemas.microsoft.com/office/powerpoint/2010/main" Requires="p14">
      <p:transition spd="slow" p14:dur="2000" advTm="10123"/>
    </mc:Choice>
    <mc:Fallback>
      <p:transition spd="slow" advTm="10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smtClean="0"/>
              <a:t>Problema</a:t>
            </a:r>
            <a:endParaRPr lang="en-US" dirty="0"/>
          </a:p>
        </p:txBody>
      </p:sp>
      <p:grpSp>
        <p:nvGrpSpPr>
          <p:cNvPr id="39" name="Group 38"/>
          <p:cNvGrpSpPr/>
          <p:nvPr/>
        </p:nvGrpSpPr>
        <p:grpSpPr>
          <a:xfrm>
            <a:off x="1304348" y="2451638"/>
            <a:ext cx="253162" cy="992524"/>
            <a:chOff x="1304348" y="2451638"/>
            <a:chExt cx="253162" cy="992524"/>
          </a:xfrm>
        </p:grpSpPr>
        <p:sp>
          <p:nvSpPr>
            <p:cNvPr id="4" name="Oval 3"/>
            <p:cNvSpPr/>
            <p:nvPr/>
          </p:nvSpPr>
          <p:spPr>
            <a:xfrm>
              <a:off x="1326525" y="2451638"/>
              <a:ext cx="218626" cy="218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1412978" y="2670264"/>
              <a:ext cx="45719" cy="4648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1352667" y="3135069"/>
              <a:ext cx="60311" cy="3090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453339" y="3135068"/>
              <a:ext cx="60311" cy="3090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360396" y="2743820"/>
              <a:ext cx="150882" cy="2787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304348" y="2769704"/>
              <a:ext cx="45719" cy="3426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511791" y="2769704"/>
              <a:ext cx="45719" cy="3426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p:cNvGrpSpPr/>
          <p:nvPr/>
        </p:nvGrpSpPr>
        <p:grpSpPr>
          <a:xfrm>
            <a:off x="1304348" y="3743215"/>
            <a:ext cx="253162" cy="992524"/>
            <a:chOff x="1304348" y="3743215"/>
            <a:chExt cx="253162" cy="992524"/>
          </a:xfrm>
        </p:grpSpPr>
        <p:sp>
          <p:nvSpPr>
            <p:cNvPr id="11" name="Oval 10"/>
            <p:cNvSpPr/>
            <p:nvPr/>
          </p:nvSpPr>
          <p:spPr>
            <a:xfrm>
              <a:off x="1326525" y="3743215"/>
              <a:ext cx="218626" cy="218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412978" y="3961841"/>
              <a:ext cx="45719" cy="4648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1352667" y="4426646"/>
              <a:ext cx="60311" cy="3090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1453339" y="4426645"/>
              <a:ext cx="60311" cy="3090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1360396" y="4035397"/>
              <a:ext cx="150882" cy="2787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1304348" y="4061281"/>
              <a:ext cx="45719" cy="3426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511791" y="4061281"/>
              <a:ext cx="45719" cy="3426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1" name="Group 40"/>
          <p:cNvGrpSpPr/>
          <p:nvPr/>
        </p:nvGrpSpPr>
        <p:grpSpPr>
          <a:xfrm>
            <a:off x="1304348" y="5038583"/>
            <a:ext cx="253162" cy="992524"/>
            <a:chOff x="1304348" y="5038583"/>
            <a:chExt cx="253162" cy="992524"/>
          </a:xfrm>
        </p:grpSpPr>
        <p:sp>
          <p:nvSpPr>
            <p:cNvPr id="18" name="Oval 17"/>
            <p:cNvSpPr/>
            <p:nvPr/>
          </p:nvSpPr>
          <p:spPr>
            <a:xfrm>
              <a:off x="1326525" y="5038583"/>
              <a:ext cx="218626" cy="218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1412978" y="5257209"/>
              <a:ext cx="45719" cy="4648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1352667" y="5722014"/>
              <a:ext cx="60311" cy="3090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1453339" y="5722013"/>
              <a:ext cx="60311" cy="3090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1360396" y="5330765"/>
              <a:ext cx="150882" cy="2787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1304348" y="5356649"/>
              <a:ext cx="45719" cy="3426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1511791" y="5356649"/>
              <a:ext cx="45719" cy="3426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ight Arrow 24"/>
          <p:cNvSpPr/>
          <p:nvPr/>
        </p:nvSpPr>
        <p:spPr>
          <a:xfrm>
            <a:off x="1841500" y="2855663"/>
            <a:ext cx="1536700" cy="25289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ight Arrow 25"/>
          <p:cNvSpPr/>
          <p:nvPr/>
        </p:nvSpPr>
        <p:spPr>
          <a:xfrm>
            <a:off x="1841500" y="4151031"/>
            <a:ext cx="1536700" cy="25289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ight Arrow 26"/>
          <p:cNvSpPr/>
          <p:nvPr/>
        </p:nvSpPr>
        <p:spPr>
          <a:xfrm>
            <a:off x="1841500" y="5446399"/>
            <a:ext cx="1536700" cy="25289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ction Button: Forward or Next 27">
            <a:hlinkClick r:id="" action="ppaction://hlinkshowjump?jump=nextslide" highlightClick="1"/>
          </p:cNvPr>
          <p:cNvSpPr/>
          <p:nvPr/>
        </p:nvSpPr>
        <p:spPr>
          <a:xfrm>
            <a:off x="3860800" y="2640396"/>
            <a:ext cx="1054100" cy="683430"/>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ction Button: Forward or Next 28">
            <a:hlinkClick r:id="" action="ppaction://hlinkshowjump?jump=nextslide" highlightClick="1"/>
          </p:cNvPr>
          <p:cNvSpPr/>
          <p:nvPr/>
        </p:nvSpPr>
        <p:spPr>
          <a:xfrm>
            <a:off x="3860800" y="3935764"/>
            <a:ext cx="1054100" cy="683430"/>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ction Button: Forward or Next 29">
            <a:hlinkClick r:id="" action="ppaction://hlinkshowjump?jump=nextslide" highlightClick="1"/>
          </p:cNvPr>
          <p:cNvSpPr/>
          <p:nvPr/>
        </p:nvSpPr>
        <p:spPr>
          <a:xfrm>
            <a:off x="3860800" y="5228679"/>
            <a:ext cx="1054100" cy="683430"/>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p:nvPr/>
        </p:nvSpPr>
        <p:spPr>
          <a:xfrm>
            <a:off x="3812211" y="3323826"/>
            <a:ext cx="1151277" cy="369332"/>
          </a:xfrm>
          <a:prstGeom prst="rect">
            <a:avLst/>
          </a:prstGeom>
          <a:noFill/>
        </p:spPr>
        <p:txBody>
          <a:bodyPr wrap="none" rtlCol="0">
            <a:spAutoFit/>
          </a:bodyPr>
          <a:lstStyle/>
          <a:p>
            <a:r>
              <a:rPr lang="pt-PT" dirty="0" smtClean="0"/>
              <a:t>1 minuto</a:t>
            </a:r>
            <a:endParaRPr lang="en-US" dirty="0"/>
          </a:p>
        </p:txBody>
      </p:sp>
      <p:sp>
        <p:nvSpPr>
          <p:cNvPr id="33" name="TextBox 32"/>
          <p:cNvSpPr txBox="1"/>
          <p:nvPr/>
        </p:nvSpPr>
        <p:spPr>
          <a:xfrm>
            <a:off x="3767325" y="4619194"/>
            <a:ext cx="1241045" cy="369332"/>
          </a:xfrm>
          <a:prstGeom prst="rect">
            <a:avLst/>
          </a:prstGeom>
          <a:noFill/>
        </p:spPr>
        <p:txBody>
          <a:bodyPr wrap="none" rtlCol="0">
            <a:spAutoFit/>
          </a:bodyPr>
          <a:lstStyle/>
          <a:p>
            <a:r>
              <a:rPr lang="pt-PT" dirty="0"/>
              <a:t>7</a:t>
            </a:r>
            <a:r>
              <a:rPr lang="pt-PT" dirty="0" smtClean="0"/>
              <a:t> </a:t>
            </a:r>
            <a:r>
              <a:rPr lang="pt-PT" dirty="0" smtClean="0"/>
              <a:t>minutos</a:t>
            </a:r>
            <a:endParaRPr lang="en-US" dirty="0"/>
          </a:p>
        </p:txBody>
      </p:sp>
      <p:sp>
        <p:nvSpPr>
          <p:cNvPr id="34" name="TextBox 33"/>
          <p:cNvSpPr txBox="1"/>
          <p:nvPr/>
        </p:nvSpPr>
        <p:spPr>
          <a:xfrm>
            <a:off x="3940450" y="5876559"/>
            <a:ext cx="894797" cy="369332"/>
          </a:xfrm>
          <a:prstGeom prst="rect">
            <a:avLst/>
          </a:prstGeom>
          <a:noFill/>
        </p:spPr>
        <p:txBody>
          <a:bodyPr wrap="none" rtlCol="0">
            <a:spAutoFit/>
          </a:bodyPr>
          <a:lstStyle/>
          <a:p>
            <a:r>
              <a:rPr lang="pt-PT" dirty="0" smtClean="0"/>
              <a:t>1 hora</a:t>
            </a:r>
            <a:endParaRPr lang="en-US" dirty="0"/>
          </a:p>
        </p:txBody>
      </p:sp>
      <p:sp>
        <p:nvSpPr>
          <p:cNvPr id="35" name="Rounded Rectangle 34"/>
          <p:cNvSpPr/>
          <p:nvPr/>
        </p:nvSpPr>
        <p:spPr>
          <a:xfrm>
            <a:off x="9258300" y="2640396"/>
            <a:ext cx="1930400" cy="34701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PT" dirty="0" smtClean="0"/>
              <a:t>Servidores</a:t>
            </a:r>
          </a:p>
          <a:p>
            <a:pPr algn="ctr"/>
            <a:r>
              <a:rPr lang="pt-PT" dirty="0" smtClean="0"/>
              <a:t>MEO</a:t>
            </a:r>
            <a:endParaRPr lang="en-US" dirty="0"/>
          </a:p>
        </p:txBody>
      </p:sp>
      <p:sp>
        <p:nvSpPr>
          <p:cNvPr id="36" name="Right Arrow 35"/>
          <p:cNvSpPr/>
          <p:nvPr/>
        </p:nvSpPr>
        <p:spPr>
          <a:xfrm>
            <a:off x="5397500" y="2855663"/>
            <a:ext cx="3378200" cy="25289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ight Arrow 36"/>
          <p:cNvSpPr/>
          <p:nvPr/>
        </p:nvSpPr>
        <p:spPr>
          <a:xfrm>
            <a:off x="5397500" y="4151031"/>
            <a:ext cx="3378200" cy="2737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ight Arrow 37"/>
          <p:cNvSpPr/>
          <p:nvPr/>
        </p:nvSpPr>
        <p:spPr>
          <a:xfrm>
            <a:off x="5397500" y="5446399"/>
            <a:ext cx="3378200" cy="25289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4239702" y="5500951"/>
            <a:ext cx="609600" cy="609600"/>
          </a:xfrm>
          <a:prstGeom prst="rect">
            <a:avLst/>
          </a:prstGeom>
        </p:spPr>
      </p:pic>
    </p:spTree>
    <p:extLst>
      <p:ext uri="{BB962C8B-B14F-4D97-AF65-F5344CB8AC3E}">
        <p14:creationId xmlns:p14="http://schemas.microsoft.com/office/powerpoint/2010/main" val="456008322"/>
      </p:ext>
    </p:extLst>
  </p:cSld>
  <p:clrMapOvr>
    <a:masterClrMapping/>
  </p:clrMapOvr>
  <mc:AlternateContent xmlns:mc="http://schemas.openxmlformats.org/markup-compatibility/2006">
    <mc:Choice xmlns:p14="http://schemas.microsoft.com/office/powerpoint/2010/main" Requires="p14">
      <p:transition spd="slow" p14:dur="2000" advTm="13770"/>
    </mc:Choice>
    <mc:Fallback>
      <p:transition spd="slow" advTm="137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smtClean="0"/>
              <a:t>Problema – Estado Inicial</a:t>
            </a:r>
            <a:endParaRPr lang="en-US" dirty="0"/>
          </a:p>
        </p:txBody>
      </p:sp>
      <p:sp>
        <p:nvSpPr>
          <p:cNvPr id="3" name="Content Placeholder 2"/>
          <p:cNvSpPr>
            <a:spLocks noGrp="1"/>
          </p:cNvSpPr>
          <p:nvPr>
            <p:ph idx="1"/>
          </p:nvPr>
        </p:nvSpPr>
        <p:spPr/>
        <p:txBody>
          <a:bodyPr>
            <a:normAutofit/>
          </a:bodyPr>
          <a:lstStyle/>
          <a:p>
            <a:r>
              <a:rPr lang="pt-PT" sz="2200" dirty="0" smtClean="0"/>
              <a:t>Fila FIFO (First In, First Out)</a:t>
            </a:r>
          </a:p>
          <a:p>
            <a:pPr lvl="1"/>
            <a:r>
              <a:rPr lang="pt-PT" sz="2200" dirty="0" smtClean="0"/>
              <a:t>Desiquilibrada</a:t>
            </a:r>
          </a:p>
          <a:p>
            <a:pPr lvl="1"/>
            <a:r>
              <a:rPr lang="pt-PT" sz="2200" dirty="0" smtClean="0"/>
              <a:t>Trata vídeos grandes da mesma forma que os pequenos</a:t>
            </a:r>
          </a:p>
          <a:p>
            <a:pPr lvl="1"/>
            <a:r>
              <a:rPr lang="pt-PT" sz="2200" dirty="0" smtClean="0"/>
              <a:t>Leva a esperas desnecessárias por parte de utilizadores que fazem upload de vídeos pequenos</a:t>
            </a:r>
            <a:endParaRPr lang="en-US" sz="22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4223076" y="4283825"/>
            <a:ext cx="609600" cy="609600"/>
          </a:xfrm>
          <a:prstGeom prst="rect">
            <a:avLst/>
          </a:prstGeom>
        </p:spPr>
      </p:pic>
    </p:spTree>
    <p:extLst>
      <p:ext uri="{BB962C8B-B14F-4D97-AF65-F5344CB8AC3E}">
        <p14:creationId xmlns:p14="http://schemas.microsoft.com/office/powerpoint/2010/main" val="3078670138"/>
      </p:ext>
    </p:extLst>
  </p:cSld>
  <p:clrMapOvr>
    <a:masterClrMapping/>
  </p:clrMapOvr>
  <mc:AlternateContent xmlns:mc="http://schemas.openxmlformats.org/markup-compatibility/2006">
    <mc:Choice xmlns:p14="http://schemas.microsoft.com/office/powerpoint/2010/main" Requires="p14">
      <p:transition spd="slow" p14:dur="2000" advTm="8864"/>
    </mc:Choice>
    <mc:Fallback>
      <p:transition spd="slow" advTm="88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smtClean="0"/>
              <a:t>Problema</a:t>
            </a:r>
            <a:endParaRPr lang="en-US" dirty="0"/>
          </a:p>
        </p:txBody>
      </p:sp>
      <p:grpSp>
        <p:nvGrpSpPr>
          <p:cNvPr id="39" name="Group 38"/>
          <p:cNvGrpSpPr/>
          <p:nvPr/>
        </p:nvGrpSpPr>
        <p:grpSpPr>
          <a:xfrm>
            <a:off x="1304348" y="2451638"/>
            <a:ext cx="253162" cy="992524"/>
            <a:chOff x="1304348" y="2451638"/>
            <a:chExt cx="253162" cy="992524"/>
          </a:xfrm>
        </p:grpSpPr>
        <p:sp>
          <p:nvSpPr>
            <p:cNvPr id="4" name="Oval 3"/>
            <p:cNvSpPr/>
            <p:nvPr/>
          </p:nvSpPr>
          <p:spPr>
            <a:xfrm>
              <a:off x="1326525" y="2451638"/>
              <a:ext cx="218626" cy="218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1412978" y="2670264"/>
              <a:ext cx="45719" cy="4648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1352667" y="3135069"/>
              <a:ext cx="60311" cy="3090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453339" y="3135068"/>
              <a:ext cx="60311" cy="3090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360396" y="2743820"/>
              <a:ext cx="150882" cy="2787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304348" y="2769704"/>
              <a:ext cx="45719" cy="3426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511791" y="2769704"/>
              <a:ext cx="45719" cy="3426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p:cNvGrpSpPr/>
          <p:nvPr/>
        </p:nvGrpSpPr>
        <p:grpSpPr>
          <a:xfrm>
            <a:off x="1304348" y="3743215"/>
            <a:ext cx="253162" cy="992524"/>
            <a:chOff x="1304348" y="3743215"/>
            <a:chExt cx="253162" cy="992524"/>
          </a:xfrm>
        </p:grpSpPr>
        <p:sp>
          <p:nvSpPr>
            <p:cNvPr id="11" name="Oval 10"/>
            <p:cNvSpPr/>
            <p:nvPr/>
          </p:nvSpPr>
          <p:spPr>
            <a:xfrm>
              <a:off x="1326525" y="3743215"/>
              <a:ext cx="218626" cy="218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412978" y="3961841"/>
              <a:ext cx="45719" cy="4648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1352667" y="4426646"/>
              <a:ext cx="60311" cy="3090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1453339" y="4426645"/>
              <a:ext cx="60311" cy="3090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1360396" y="4035397"/>
              <a:ext cx="150882" cy="2787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1304348" y="4061281"/>
              <a:ext cx="45719" cy="3426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511791" y="4061281"/>
              <a:ext cx="45719" cy="3426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1" name="Group 40"/>
          <p:cNvGrpSpPr/>
          <p:nvPr/>
        </p:nvGrpSpPr>
        <p:grpSpPr>
          <a:xfrm>
            <a:off x="1304348" y="5038583"/>
            <a:ext cx="253162" cy="992524"/>
            <a:chOff x="1304348" y="5038583"/>
            <a:chExt cx="253162" cy="992524"/>
          </a:xfrm>
        </p:grpSpPr>
        <p:sp>
          <p:nvSpPr>
            <p:cNvPr id="18" name="Oval 17"/>
            <p:cNvSpPr/>
            <p:nvPr/>
          </p:nvSpPr>
          <p:spPr>
            <a:xfrm>
              <a:off x="1326525" y="5038583"/>
              <a:ext cx="218626" cy="2186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1412978" y="5257209"/>
              <a:ext cx="45719" cy="4648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1352667" y="5722014"/>
              <a:ext cx="60311" cy="3090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1453339" y="5722013"/>
              <a:ext cx="60311" cy="3090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1360396" y="5330765"/>
              <a:ext cx="150882" cy="2787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1304348" y="5356649"/>
              <a:ext cx="45719" cy="3426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1511791" y="5356649"/>
              <a:ext cx="45719" cy="3426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ight Arrow 24"/>
          <p:cNvSpPr/>
          <p:nvPr/>
        </p:nvSpPr>
        <p:spPr>
          <a:xfrm>
            <a:off x="1841500" y="2855663"/>
            <a:ext cx="1536700" cy="25289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ight Arrow 25"/>
          <p:cNvSpPr/>
          <p:nvPr/>
        </p:nvSpPr>
        <p:spPr>
          <a:xfrm>
            <a:off x="1841500" y="4151031"/>
            <a:ext cx="1536700" cy="25289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ight Arrow 26"/>
          <p:cNvSpPr/>
          <p:nvPr/>
        </p:nvSpPr>
        <p:spPr>
          <a:xfrm>
            <a:off x="1841500" y="5446399"/>
            <a:ext cx="1536700" cy="25289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ction Button: Forward or Next 27">
            <a:hlinkClick r:id="" action="ppaction://hlinkshowjump?jump=nextslide" highlightClick="1"/>
          </p:cNvPr>
          <p:cNvSpPr/>
          <p:nvPr/>
        </p:nvSpPr>
        <p:spPr>
          <a:xfrm>
            <a:off x="3860800" y="2640396"/>
            <a:ext cx="1054100" cy="683430"/>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ction Button: Forward or Next 28">
            <a:hlinkClick r:id="" action="ppaction://hlinkshowjump?jump=nextslide" highlightClick="1"/>
          </p:cNvPr>
          <p:cNvSpPr/>
          <p:nvPr/>
        </p:nvSpPr>
        <p:spPr>
          <a:xfrm>
            <a:off x="3860800" y="3935764"/>
            <a:ext cx="1054100" cy="683430"/>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ction Button: Forward or Next 29">
            <a:hlinkClick r:id="" action="ppaction://hlinkshowjump?jump=nextslide" highlightClick="1"/>
          </p:cNvPr>
          <p:cNvSpPr/>
          <p:nvPr/>
        </p:nvSpPr>
        <p:spPr>
          <a:xfrm>
            <a:off x="3860800" y="5228679"/>
            <a:ext cx="1054100" cy="683430"/>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p:nvPr/>
        </p:nvSpPr>
        <p:spPr>
          <a:xfrm>
            <a:off x="3812211" y="3323826"/>
            <a:ext cx="1151277" cy="369332"/>
          </a:xfrm>
          <a:prstGeom prst="rect">
            <a:avLst/>
          </a:prstGeom>
          <a:noFill/>
        </p:spPr>
        <p:txBody>
          <a:bodyPr wrap="none" rtlCol="0">
            <a:spAutoFit/>
          </a:bodyPr>
          <a:lstStyle/>
          <a:p>
            <a:r>
              <a:rPr lang="pt-PT" dirty="0" smtClean="0"/>
              <a:t>1 minuto</a:t>
            </a:r>
            <a:endParaRPr lang="en-US" dirty="0"/>
          </a:p>
        </p:txBody>
      </p:sp>
      <p:sp>
        <p:nvSpPr>
          <p:cNvPr id="33" name="TextBox 32"/>
          <p:cNvSpPr txBox="1"/>
          <p:nvPr/>
        </p:nvSpPr>
        <p:spPr>
          <a:xfrm>
            <a:off x="3767325" y="4619194"/>
            <a:ext cx="1241045" cy="369332"/>
          </a:xfrm>
          <a:prstGeom prst="rect">
            <a:avLst/>
          </a:prstGeom>
          <a:noFill/>
        </p:spPr>
        <p:txBody>
          <a:bodyPr wrap="none" rtlCol="0">
            <a:spAutoFit/>
          </a:bodyPr>
          <a:lstStyle/>
          <a:p>
            <a:r>
              <a:rPr lang="pt-PT" dirty="0" smtClean="0"/>
              <a:t>7 </a:t>
            </a:r>
            <a:r>
              <a:rPr lang="pt-PT" dirty="0" smtClean="0"/>
              <a:t>minutos</a:t>
            </a:r>
            <a:endParaRPr lang="en-US" dirty="0"/>
          </a:p>
        </p:txBody>
      </p:sp>
      <p:sp>
        <p:nvSpPr>
          <p:cNvPr id="34" name="TextBox 33"/>
          <p:cNvSpPr txBox="1"/>
          <p:nvPr/>
        </p:nvSpPr>
        <p:spPr>
          <a:xfrm>
            <a:off x="3940450" y="5876559"/>
            <a:ext cx="894797" cy="369332"/>
          </a:xfrm>
          <a:prstGeom prst="rect">
            <a:avLst/>
          </a:prstGeom>
          <a:noFill/>
        </p:spPr>
        <p:txBody>
          <a:bodyPr wrap="none" rtlCol="0">
            <a:spAutoFit/>
          </a:bodyPr>
          <a:lstStyle/>
          <a:p>
            <a:r>
              <a:rPr lang="pt-PT" dirty="0" smtClean="0"/>
              <a:t>1 hora</a:t>
            </a:r>
            <a:endParaRPr lang="en-US" dirty="0"/>
          </a:p>
        </p:txBody>
      </p:sp>
      <p:sp>
        <p:nvSpPr>
          <p:cNvPr id="35" name="Rounded Rectangle 34"/>
          <p:cNvSpPr/>
          <p:nvPr/>
        </p:nvSpPr>
        <p:spPr>
          <a:xfrm>
            <a:off x="9258300" y="2640396"/>
            <a:ext cx="1930400" cy="34701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PT" dirty="0" smtClean="0"/>
              <a:t>Servidores</a:t>
            </a:r>
          </a:p>
          <a:p>
            <a:pPr algn="ctr"/>
            <a:r>
              <a:rPr lang="pt-PT" dirty="0" smtClean="0"/>
              <a:t>MEO</a:t>
            </a:r>
            <a:endParaRPr lang="en-US" dirty="0"/>
          </a:p>
        </p:txBody>
      </p:sp>
      <p:sp>
        <p:nvSpPr>
          <p:cNvPr id="36" name="Right Arrow 35"/>
          <p:cNvSpPr/>
          <p:nvPr/>
        </p:nvSpPr>
        <p:spPr>
          <a:xfrm>
            <a:off x="5397500" y="2855663"/>
            <a:ext cx="3378200" cy="25289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ight Arrow 36"/>
          <p:cNvSpPr/>
          <p:nvPr/>
        </p:nvSpPr>
        <p:spPr>
          <a:xfrm>
            <a:off x="5397500" y="4151031"/>
            <a:ext cx="3378200" cy="2737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ight Arrow 37"/>
          <p:cNvSpPr/>
          <p:nvPr/>
        </p:nvSpPr>
        <p:spPr>
          <a:xfrm>
            <a:off x="5397500" y="5446399"/>
            <a:ext cx="3378200" cy="25289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807440" y="4174787"/>
            <a:ext cx="609600" cy="609600"/>
          </a:xfrm>
          <a:prstGeom prst="rect">
            <a:avLst/>
          </a:prstGeom>
        </p:spPr>
      </p:pic>
    </p:spTree>
    <p:extLst>
      <p:ext uri="{BB962C8B-B14F-4D97-AF65-F5344CB8AC3E}">
        <p14:creationId xmlns:p14="http://schemas.microsoft.com/office/powerpoint/2010/main" val="3531346118"/>
      </p:ext>
    </p:extLst>
  </p:cSld>
  <p:clrMapOvr>
    <a:masterClrMapping/>
  </p:clrMapOvr>
  <mc:AlternateContent xmlns:mc="http://schemas.openxmlformats.org/markup-compatibility/2006">
    <mc:Choice xmlns:p14="http://schemas.microsoft.com/office/powerpoint/2010/main" Requires="p14">
      <p:transition spd="slow" p14:dur="2000" advTm="21328"/>
    </mc:Choice>
    <mc:Fallback>
      <p:transition spd="slow" advTm="213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smtClean="0"/>
              <a:t>Problema – Solução Temporária</a:t>
            </a:r>
            <a:endParaRPr lang="en-US" dirty="0"/>
          </a:p>
        </p:txBody>
      </p:sp>
      <p:sp>
        <p:nvSpPr>
          <p:cNvPr id="3" name="Content Placeholder 2"/>
          <p:cNvSpPr>
            <a:spLocks noGrp="1"/>
          </p:cNvSpPr>
          <p:nvPr>
            <p:ph idx="1"/>
          </p:nvPr>
        </p:nvSpPr>
        <p:spPr/>
        <p:txBody>
          <a:bodyPr>
            <a:normAutofit/>
          </a:bodyPr>
          <a:lstStyle/>
          <a:p>
            <a:r>
              <a:rPr lang="pt-PT" sz="2200" dirty="0" smtClean="0"/>
              <a:t>Duas filas FIFO, uma para vídeos de duração menor ou igual a 5 minutos, outra para vídeos com uma duração superior a 5 minutos</a:t>
            </a:r>
          </a:p>
          <a:p>
            <a:pPr lvl="1"/>
            <a:r>
              <a:rPr lang="pt-PT" sz="2200" dirty="0" smtClean="0"/>
              <a:t>Melhoramento da experiência para um número considerável de utilizadores</a:t>
            </a:r>
          </a:p>
          <a:p>
            <a:pPr lvl="1"/>
            <a:r>
              <a:rPr lang="pt-PT" sz="2200" dirty="0" smtClean="0"/>
              <a:t>Continua a sofrer das falhas da solução inicial</a:t>
            </a:r>
            <a:endParaRPr lang="en-US" sz="22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292051" y="4483331"/>
            <a:ext cx="609600" cy="609600"/>
          </a:xfrm>
          <a:prstGeom prst="rect">
            <a:avLst/>
          </a:prstGeom>
        </p:spPr>
      </p:pic>
    </p:spTree>
    <p:extLst>
      <p:ext uri="{BB962C8B-B14F-4D97-AF65-F5344CB8AC3E}">
        <p14:creationId xmlns:p14="http://schemas.microsoft.com/office/powerpoint/2010/main" val="2690729297"/>
      </p:ext>
    </p:extLst>
  </p:cSld>
  <p:clrMapOvr>
    <a:masterClrMapping/>
  </p:clrMapOvr>
  <mc:AlternateContent xmlns:mc="http://schemas.openxmlformats.org/markup-compatibility/2006">
    <mc:Choice xmlns:p14="http://schemas.microsoft.com/office/powerpoint/2010/main" Requires="p14">
      <p:transition spd="slow" p14:dur="2000" advTm="20323"/>
    </mc:Choice>
    <mc:Fallback>
      <p:transition spd="slow" advTm="203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smtClean="0"/>
              <a:t>Solução</a:t>
            </a:r>
            <a:endParaRPr lang="en-US" dirty="0"/>
          </a:p>
        </p:txBody>
      </p:sp>
      <p:sp>
        <p:nvSpPr>
          <p:cNvPr id="3" name="Content Placeholder 2"/>
          <p:cNvSpPr>
            <a:spLocks noGrp="1"/>
          </p:cNvSpPr>
          <p:nvPr>
            <p:ph idx="1"/>
          </p:nvPr>
        </p:nvSpPr>
        <p:spPr/>
        <p:txBody>
          <a:bodyPr>
            <a:normAutofit/>
          </a:bodyPr>
          <a:lstStyle/>
          <a:p>
            <a:r>
              <a:rPr lang="pt-PT" sz="2200" dirty="0" smtClean="0"/>
              <a:t>Divisão dos ficheiros em “chunks” de duração muito semelhante</a:t>
            </a:r>
          </a:p>
          <a:p>
            <a:r>
              <a:rPr lang="pt-PT" sz="2200" dirty="0" smtClean="0"/>
              <a:t>Implementação de uma estratégia de escalonamento à base de trabalhos que:</a:t>
            </a:r>
          </a:p>
          <a:p>
            <a:pPr lvl="1"/>
            <a:r>
              <a:rPr lang="pt-PT" sz="2200" dirty="0" smtClean="0"/>
              <a:t>Defina prioridades de forma a maximizar a Qualidade de Serviço</a:t>
            </a:r>
          </a:p>
          <a:p>
            <a:pPr lvl="1"/>
            <a:r>
              <a:rPr lang="pt-PT" sz="2200" dirty="0" smtClean="0"/>
              <a:t>Paralelizar o processamento dos chunks de modo a aumentar a performance do sistema</a:t>
            </a:r>
            <a:endParaRPr lang="en-US" sz="22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740938" y="4583084"/>
            <a:ext cx="609600" cy="609600"/>
          </a:xfrm>
          <a:prstGeom prst="rect">
            <a:avLst/>
          </a:prstGeom>
        </p:spPr>
      </p:pic>
    </p:spTree>
    <p:extLst>
      <p:ext uri="{BB962C8B-B14F-4D97-AF65-F5344CB8AC3E}">
        <p14:creationId xmlns:p14="http://schemas.microsoft.com/office/powerpoint/2010/main" val="3095225671"/>
      </p:ext>
    </p:extLst>
  </p:cSld>
  <p:clrMapOvr>
    <a:masterClrMapping/>
  </p:clrMapOvr>
  <mc:AlternateContent xmlns:mc="http://schemas.openxmlformats.org/markup-compatibility/2006">
    <mc:Choice xmlns:p14="http://schemas.microsoft.com/office/powerpoint/2010/main" Requires="p14">
      <p:transition spd="slow" p14:dur="2000" advTm="25249"/>
    </mc:Choice>
    <mc:Fallback>
      <p:transition spd="slow" advTm="252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TM03457503[[fn=Quotable]]</Template>
  <TotalTime>445</TotalTime>
  <Words>926</Words>
  <Application>Microsoft Office PowerPoint</Application>
  <PresentationFormat>Widescreen</PresentationFormat>
  <Paragraphs>91</Paragraphs>
  <Slides>13</Slides>
  <Notes>13</Notes>
  <HiddenSlides>0</HiddenSlides>
  <MMClips>13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Calibri</vt:lpstr>
      <vt:lpstr>Century Gothic</vt:lpstr>
      <vt:lpstr>Wingdings 2</vt:lpstr>
      <vt:lpstr>Quotable</vt:lpstr>
      <vt:lpstr>Processamento concorrente de Vídeo do MEO Kanal</vt:lpstr>
      <vt:lpstr>Introdução </vt:lpstr>
      <vt:lpstr>Introdução</vt:lpstr>
      <vt:lpstr>Problema</vt:lpstr>
      <vt:lpstr>Problema</vt:lpstr>
      <vt:lpstr>Problema – Estado Inicial</vt:lpstr>
      <vt:lpstr>Problema</vt:lpstr>
      <vt:lpstr>Problema – Solução Temporária</vt:lpstr>
      <vt:lpstr>Solução</vt:lpstr>
      <vt:lpstr>Abordagem</vt:lpstr>
      <vt:lpstr>Dados Para o Teste</vt:lpstr>
      <vt:lpstr>Resultado Esperado</vt:lpstr>
      <vt:lpstr>Contactos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Processamento concorrente de Vídeo do MEO Kanal</dc:title>
  <dc:creator>João Carlos Santos</dc:creator>
  <cp:lastModifiedBy>João Carlos Santos</cp:lastModifiedBy>
  <cp:revision>41</cp:revision>
  <dcterms:created xsi:type="dcterms:W3CDTF">2015-11-24T17:37:07Z</dcterms:created>
  <dcterms:modified xsi:type="dcterms:W3CDTF">2015-11-25T12:47:53Z</dcterms:modified>
</cp:coreProperties>
</file>

<file path=docProps/thumbnail.jpeg>
</file>